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61" r:id="rId3"/>
    <p:sldId id="262" r:id="rId4"/>
    <p:sldId id="288" r:id="rId5"/>
    <p:sldId id="289" r:id="rId6"/>
    <p:sldId id="290" r:id="rId7"/>
    <p:sldId id="291" r:id="rId8"/>
    <p:sldId id="292" r:id="rId9"/>
    <p:sldId id="293" r:id="rId10"/>
    <p:sldId id="294" r:id="rId11"/>
    <p:sldId id="295" r:id="rId12"/>
    <p:sldId id="296" r:id="rId13"/>
    <p:sldId id="297" r:id="rId14"/>
    <p:sldId id="304" r:id="rId15"/>
    <p:sldId id="302" r:id="rId16"/>
    <p:sldId id="298" r:id="rId17"/>
    <p:sldId id="299" r:id="rId18"/>
    <p:sldId id="301" r:id="rId19"/>
    <p:sldId id="300" r:id="rId20"/>
    <p:sldId id="305" r:id="rId21"/>
    <p:sldId id="303" r:id="rId22"/>
    <p:sldId id="287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4F4F"/>
    <a:srgbClr val="2B74B2"/>
    <a:srgbClr val="1AC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266"/>
    <p:restoredTop sz="94709"/>
  </p:normalViewPr>
  <p:slideViewPr>
    <p:cSldViewPr snapToGrid="0">
      <p:cViewPr varScale="1">
        <p:scale>
          <a:sx n="275" d="100"/>
          <a:sy n="275" d="100"/>
        </p:scale>
        <p:origin x="2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C061DB-C9A5-E144-8B8D-A9F91D0FE356}" type="datetimeFigureOut">
              <a:rPr lang="de-DE" smtClean="0"/>
              <a:t>02.12.21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082576-C04F-3341-807E-AEBDCC13419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4841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82576-C04F-3341-807E-AEBDCC13419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1858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>
            <a:extLst>
              <a:ext uri="{FF2B5EF4-FFF2-40B4-BE49-F238E27FC236}">
                <a16:creationId xmlns:a16="http://schemas.microsoft.com/office/drawing/2014/main" id="{B9740537-DD6E-42F5-B2AE-B37B847DF23C}"/>
              </a:ext>
            </a:extLst>
          </p:cNvPr>
          <p:cNvSpPr/>
          <p:nvPr userDrawn="1"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F737968E-7299-4A8C-89D2-B9FB74556987}"/>
              </a:ext>
            </a:extLst>
          </p:cNvPr>
          <p:cNvGrpSpPr/>
          <p:nvPr userDrawn="1"/>
        </p:nvGrpSpPr>
        <p:grpSpPr>
          <a:xfrm>
            <a:off x="-2" y="1"/>
            <a:ext cx="6678618" cy="6864772"/>
            <a:chOff x="-1585056" y="392272"/>
            <a:chExt cx="6652408" cy="13582018"/>
          </a:xfrm>
          <a:gradFill>
            <a:gsLst>
              <a:gs pos="100000">
                <a:srgbClr val="21C0D7"/>
              </a:gs>
              <a:gs pos="0">
                <a:srgbClr val="066DCA"/>
              </a:gs>
            </a:gsLst>
            <a:lin ang="13200000" scaled="0"/>
          </a:gradFill>
        </p:grpSpPr>
        <p:sp>
          <p:nvSpPr>
            <p:cNvPr id="11" name="Rechtwinkliges Dreieck 10">
              <a:extLst>
                <a:ext uri="{FF2B5EF4-FFF2-40B4-BE49-F238E27FC236}">
                  <a16:creationId xmlns:a16="http://schemas.microsoft.com/office/drawing/2014/main" id="{52A44F8A-D086-47A5-AC25-CF6E573CC807}"/>
                </a:ext>
              </a:extLst>
            </p:cNvPr>
            <p:cNvSpPr/>
            <p:nvPr/>
          </p:nvSpPr>
          <p:spPr>
            <a:xfrm rot="10800000" flipH="1">
              <a:off x="1737283" y="392272"/>
              <a:ext cx="3330069" cy="1358201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E65721BA-B5AD-4F1A-9363-4839495B40F1}"/>
                </a:ext>
              </a:extLst>
            </p:cNvPr>
            <p:cNvSpPr/>
            <p:nvPr/>
          </p:nvSpPr>
          <p:spPr>
            <a:xfrm>
              <a:off x="-1585056" y="392278"/>
              <a:ext cx="3322418" cy="13582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C50E0D4-2FC5-4945-9CCD-EB0BBBF74E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F5A693B-8F76-4B99-93C2-8412C37465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pic>
        <p:nvPicPr>
          <p:cNvPr id="13" name="Grafik 12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65B79F4B-B65E-4698-893D-1A9BD2D0C1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66" y="760814"/>
            <a:ext cx="3972141" cy="114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932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AD4E0CC-A064-46FE-9BB9-80D90E982E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43769"/>
            <a:ext cx="6172200" cy="487321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B0DFF4B-6D01-41D2-8474-59B952669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43771"/>
            <a:ext cx="3932237" cy="48732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1EF695C2-62F9-4456-9198-2AD1BCBE8E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‹#›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C6F74FF0-851A-430B-BA0B-17979E2827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7890" y="6356350"/>
            <a:ext cx="5316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4A68D838-08BB-430B-897F-2B3DE206FF6C}"/>
              </a:ext>
            </a:extLst>
          </p:cNvPr>
          <p:cNvSpPr txBox="1">
            <a:spLocks/>
          </p:cNvSpPr>
          <p:nvPr userDrawn="1"/>
        </p:nvSpPr>
        <p:spPr>
          <a:xfrm>
            <a:off x="838200" y="254001"/>
            <a:ext cx="10515600" cy="7686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Raleway" pitchFamily="2" charset="0"/>
                <a:ea typeface="+mj-ea"/>
                <a:cs typeface="+mj-cs"/>
              </a:defRPr>
            </a:lvl1pPr>
          </a:lstStyle>
          <a:p>
            <a:r>
              <a:rPr lang="de-DE"/>
              <a:t>MASTERTITEL</a:t>
            </a:r>
          </a:p>
        </p:txBody>
      </p:sp>
    </p:spTree>
    <p:extLst>
      <p:ext uri="{BB962C8B-B14F-4D97-AF65-F5344CB8AC3E}">
        <p14:creationId xmlns:p14="http://schemas.microsoft.com/office/powerpoint/2010/main" val="89570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>
            <a:extLst>
              <a:ext uri="{FF2B5EF4-FFF2-40B4-BE49-F238E27FC236}">
                <a16:creationId xmlns:a16="http://schemas.microsoft.com/office/drawing/2014/main" id="{B9740537-DD6E-42F5-B2AE-B37B847DF23C}"/>
              </a:ext>
            </a:extLst>
          </p:cNvPr>
          <p:cNvSpPr/>
          <p:nvPr userDrawn="1"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F737968E-7299-4A8C-89D2-B9FB74556987}"/>
              </a:ext>
            </a:extLst>
          </p:cNvPr>
          <p:cNvGrpSpPr/>
          <p:nvPr userDrawn="1"/>
        </p:nvGrpSpPr>
        <p:grpSpPr>
          <a:xfrm>
            <a:off x="-3" y="1"/>
            <a:ext cx="11195439" cy="6864772"/>
            <a:chOff x="-1585056" y="392272"/>
            <a:chExt cx="4948415" cy="13582018"/>
          </a:xfrm>
          <a:gradFill>
            <a:gsLst>
              <a:gs pos="100000">
                <a:srgbClr val="21C0D7"/>
              </a:gs>
              <a:gs pos="0">
                <a:srgbClr val="066DCA"/>
              </a:gs>
            </a:gsLst>
            <a:lin ang="13200000" scaled="0"/>
          </a:gradFill>
        </p:grpSpPr>
        <p:sp>
          <p:nvSpPr>
            <p:cNvPr id="11" name="Rechtwinkliges Dreieck 10">
              <a:extLst>
                <a:ext uri="{FF2B5EF4-FFF2-40B4-BE49-F238E27FC236}">
                  <a16:creationId xmlns:a16="http://schemas.microsoft.com/office/drawing/2014/main" id="{52A44F8A-D086-47A5-AC25-CF6E573CC807}"/>
                </a:ext>
              </a:extLst>
            </p:cNvPr>
            <p:cNvSpPr/>
            <p:nvPr/>
          </p:nvSpPr>
          <p:spPr>
            <a:xfrm rot="10800000" flipH="1">
              <a:off x="1737283" y="392272"/>
              <a:ext cx="1626076" cy="1358201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E65721BA-B5AD-4F1A-9363-4839495B40F1}"/>
                </a:ext>
              </a:extLst>
            </p:cNvPr>
            <p:cNvSpPr/>
            <p:nvPr/>
          </p:nvSpPr>
          <p:spPr>
            <a:xfrm>
              <a:off x="-1585056" y="392278"/>
              <a:ext cx="3322418" cy="13582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C50E0D4-2FC5-4945-9CCD-EB0BBBF74E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F5A693B-8F76-4B99-93C2-8412C37465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21066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E392C4-F087-405D-846E-5E13EC972D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/>
              <a:t>MASTERTITEL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A803CA-8896-43CD-99F0-2E77FA332E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‹#›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207B97-7DB8-4657-ADD7-F7FBBBDCC4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7890" y="6356350"/>
            <a:ext cx="5316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AD2D30BA-3745-437A-8DC9-64F34CC20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770"/>
            <a:ext cx="10515600" cy="4873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415410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BDF675F-4C99-46B0-BE41-6D82C25C51A5}"/>
              </a:ext>
            </a:extLst>
          </p:cNvPr>
          <p:cNvSpPr/>
          <p:nvPr userDrawn="1"/>
        </p:nvSpPr>
        <p:spPr>
          <a:xfrm>
            <a:off x="0" y="1"/>
            <a:ext cx="12192000" cy="6858206"/>
          </a:xfrm>
          <a:prstGeom prst="rect">
            <a:avLst/>
          </a:prstGeom>
          <a:gradFill>
            <a:gsLst>
              <a:gs pos="0">
                <a:srgbClr val="066DCA"/>
              </a:gs>
              <a:gs pos="100000">
                <a:srgbClr val="21C0D7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D4634A0-81A6-409F-B4CA-78380BE15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015D5C1-233D-4CFD-8969-4733E4A5B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‹#›</a:t>
            </a:fld>
            <a:r>
              <a:rPr lang="de-DE"/>
              <a:t> | cloudklabauter.de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B8E8AC9-47B0-462A-A654-E8640D20C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46DFDBB-46B0-46B3-89E4-E0580236B8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2213" y="6267201"/>
            <a:ext cx="1284331" cy="451347"/>
          </a:xfrm>
          <a:prstGeom prst="rect">
            <a:avLst/>
          </a:prstGeom>
        </p:spPr>
      </p:pic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6619CECE-D880-438F-B8EA-5FE0F5D2B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770"/>
            <a:ext cx="10515600" cy="4873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Text</a:t>
            </a: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80764B05-493D-455C-BCDE-EED537FD51A7}"/>
              </a:ext>
            </a:extLst>
          </p:cNvPr>
          <p:cNvSpPr/>
          <p:nvPr userDrawn="1"/>
        </p:nvSpPr>
        <p:spPr>
          <a:xfrm>
            <a:off x="838200" y="1194186"/>
            <a:ext cx="1993900" cy="6327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6481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56751F-7C20-43F1-A92C-AB614A8F34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/>
              <a:t>MASTERTITEL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8A6A94-F633-427A-9A71-F4BA1CCE8E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43770"/>
            <a:ext cx="5181600" cy="4873212"/>
          </a:xfrm>
        </p:spPr>
        <p:txBody>
          <a:bodyPr>
            <a:normAutofit/>
          </a:bodyPr>
          <a:lstStyle>
            <a:lvl1pPr>
              <a:defRPr sz="180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 sz="160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 sz="140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 sz="12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 sz="120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A032544-E28A-476C-A0E5-5B3D70AA35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43769"/>
            <a:ext cx="5181600" cy="4873211"/>
          </a:xfrm>
        </p:spPr>
        <p:txBody>
          <a:bodyPr>
            <a:normAutofit/>
          </a:bodyPr>
          <a:lstStyle>
            <a:lvl1pPr>
              <a:defRPr sz="180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 sz="160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 sz="140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 sz="12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 sz="120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3002832C-84EB-4FF5-B4EE-88F660B4E8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‹#›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FE381C2-BD21-4E17-A253-2E2EE153F9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7890" y="6356350"/>
            <a:ext cx="5316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975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FF7B26-EA8C-4248-A593-FB6C7286B3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323475"/>
            <a:ext cx="10515600" cy="262890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9B6F8B-02BE-422C-955A-EC8020369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00501"/>
            <a:ext cx="10515600" cy="187091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FF3E585F-E603-4C03-9D76-832054AE5E5E}"/>
              </a:ext>
            </a:extLst>
          </p:cNvPr>
          <p:cNvSpPr/>
          <p:nvPr userDrawn="1"/>
        </p:nvSpPr>
        <p:spPr>
          <a:xfrm>
            <a:off x="838200" y="3899122"/>
            <a:ext cx="1993900" cy="6327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1AC4EC"/>
              </a:gs>
              <a:gs pos="100000">
                <a:srgbClr val="2B74B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4063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DF6D3A-4324-47D5-A0D7-1C5A73128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343769"/>
            <a:ext cx="5157787" cy="55304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3481161-2035-4BAB-B305-D7EE041574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96813"/>
            <a:ext cx="5157787" cy="432017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69A7E66-5E20-40D8-9F2E-00258CA244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343769"/>
            <a:ext cx="5183188" cy="553044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ADA5877-BB63-47AB-9A73-A90A517374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96812"/>
            <a:ext cx="5183188" cy="432016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F2B4B92E-B16D-4D0C-B769-46801E6FCB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‹#›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F9E0C330-E905-4C93-9DB7-44770B21E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37890" y="6356350"/>
            <a:ext cx="5316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B1FD55A9-12A0-4C55-99F5-B2C70F4CA9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4001"/>
            <a:ext cx="10515600" cy="768684"/>
          </a:xfrm>
        </p:spPr>
        <p:txBody>
          <a:bodyPr/>
          <a:lstStyle/>
          <a:p>
            <a:r>
              <a:rPr lang="de-DE"/>
              <a:t>MASTERTITEL</a:t>
            </a:r>
          </a:p>
        </p:txBody>
      </p:sp>
    </p:spTree>
    <p:extLst>
      <p:ext uri="{BB962C8B-B14F-4D97-AF65-F5344CB8AC3E}">
        <p14:creationId xmlns:p14="http://schemas.microsoft.com/office/powerpoint/2010/main" val="3663773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6E0EC3-D691-4B54-8276-154C5DF9C6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/>
              <a:t>MASTERTITEL</a:t>
            </a:r>
          </a:p>
        </p:txBody>
      </p:sp>
      <p:sp>
        <p:nvSpPr>
          <p:cNvPr id="3" name="Datumsplatzhalter 3">
            <a:extLst>
              <a:ext uri="{FF2B5EF4-FFF2-40B4-BE49-F238E27FC236}">
                <a16:creationId xmlns:a16="http://schemas.microsoft.com/office/drawing/2014/main" id="{EFE1AAC4-A629-4287-966C-7D90E3F9EC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‹#›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B0B17778-DC7D-40C2-8501-CCA7EAB004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7890" y="6356350"/>
            <a:ext cx="5316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3095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3">
            <a:extLst>
              <a:ext uri="{FF2B5EF4-FFF2-40B4-BE49-F238E27FC236}">
                <a16:creationId xmlns:a16="http://schemas.microsoft.com/office/drawing/2014/main" id="{3084A0A4-B993-435A-AA35-804B378F5A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‹#›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3" name="Fußzeilenplatzhalter 4">
            <a:extLst>
              <a:ext uri="{FF2B5EF4-FFF2-40B4-BE49-F238E27FC236}">
                <a16:creationId xmlns:a16="http://schemas.microsoft.com/office/drawing/2014/main" id="{D233D73A-E24C-48F6-BE82-8C6CDC3989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7890" y="6356350"/>
            <a:ext cx="5316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6226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A0E1B23-DAC8-404B-B9FE-7828C06B0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001"/>
            <a:ext cx="10515600" cy="7686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de-DE"/>
              <a:t>MASTERTITEL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144697E-33F7-441B-BE25-6F27E7568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43770"/>
            <a:ext cx="10515600" cy="4873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3D9D16D-1420-41E2-88D9-6DBE14B9D03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2213" y="6267201"/>
            <a:ext cx="1284331" cy="451347"/>
          </a:xfrm>
          <a:prstGeom prst="rect">
            <a:avLst/>
          </a:prstGeom>
        </p:spPr>
      </p:pic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2BD0B1F6-A481-4D1A-96A3-511B269D8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‹#›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78F0AFF7-4FB1-418C-8D11-7614B45338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7890" y="6356350"/>
            <a:ext cx="5316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85818D09-E5E5-4C41-BF8C-1BBAA98FDD53}"/>
              </a:ext>
            </a:extLst>
          </p:cNvPr>
          <p:cNvSpPr/>
          <p:nvPr userDrawn="1"/>
        </p:nvSpPr>
        <p:spPr>
          <a:xfrm>
            <a:off x="838200" y="1194186"/>
            <a:ext cx="1993900" cy="6327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1AC4EC"/>
              </a:gs>
              <a:gs pos="100000">
                <a:srgbClr val="2B74B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036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60" r:id="rId4"/>
    <p:sldLayoutId id="2147483652" r:id="rId5"/>
    <p:sldLayoutId id="2147483651" r:id="rId6"/>
    <p:sldLayoutId id="2147483653" r:id="rId7"/>
    <p:sldLayoutId id="2147483654" r:id="rId8"/>
    <p:sldLayoutId id="2147483655" r:id="rId9"/>
    <p:sldLayoutId id="2147483657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Raleway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tx1"/>
          </a:solidFill>
          <a:latin typeface="OpenSans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OpenSans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1"/>
          </a:solidFill>
          <a:latin typeface="OpenSans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1"/>
          </a:solidFill>
          <a:latin typeface="OpenSans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B96D74-85B2-4909-94BC-DD5E12950F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53345" y="1041400"/>
            <a:ext cx="9144000" cy="2387600"/>
          </a:xfrm>
        </p:spPr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with</a:t>
            </a:r>
            <a:br>
              <a:rPr lang="de-DE" dirty="0"/>
            </a:br>
            <a:r>
              <a:rPr lang="de-DE" dirty="0"/>
              <a:t>Hot </a:t>
            </a:r>
            <a:r>
              <a:rPr lang="de-DE" dirty="0" err="1"/>
              <a:t>Chocolate</a:t>
            </a:r>
            <a:endParaRPr lang="de-DE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A30C294-B15A-A14A-9114-6D94119310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07164" y="3705046"/>
            <a:ext cx="9144000" cy="1655762"/>
          </a:xfrm>
        </p:spPr>
        <p:txBody>
          <a:bodyPr/>
          <a:lstStyle/>
          <a:p>
            <a:r>
              <a:rPr lang="de-DE" dirty="0">
                <a:latin typeface="Raleway" pitchFamily="2" charset="77"/>
              </a:rPr>
              <a:t>Part II</a:t>
            </a:r>
          </a:p>
        </p:txBody>
      </p:sp>
      <p:sp>
        <p:nvSpPr>
          <p:cNvPr id="10" name="Textfeld 5">
            <a:extLst>
              <a:ext uri="{FF2B5EF4-FFF2-40B4-BE49-F238E27FC236}">
                <a16:creationId xmlns:a16="http://schemas.microsoft.com/office/drawing/2014/main" id="{A637529C-E072-C743-B158-D9B48796CC6F}"/>
              </a:ext>
            </a:extLst>
          </p:cNvPr>
          <p:cNvSpPr txBox="1"/>
          <p:nvPr/>
        </p:nvSpPr>
        <p:spPr>
          <a:xfrm>
            <a:off x="8163144" y="6008579"/>
            <a:ext cx="1324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Robert Meyer</a:t>
            </a: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@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roeb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 </a:t>
            </a:r>
          </a:p>
        </p:txBody>
      </p:sp>
      <p:sp>
        <p:nvSpPr>
          <p:cNvPr id="11" name="Textfeld 5">
            <a:extLst>
              <a:ext uri="{FF2B5EF4-FFF2-40B4-BE49-F238E27FC236}">
                <a16:creationId xmlns:a16="http://schemas.microsoft.com/office/drawing/2014/main" id="{AFC5B276-FF06-904D-B5C1-3BE3033635D4}"/>
              </a:ext>
            </a:extLst>
          </p:cNvPr>
          <p:cNvSpPr txBox="1"/>
          <p:nvPr/>
        </p:nvSpPr>
        <p:spPr>
          <a:xfrm>
            <a:off x="5901391" y="6008579"/>
            <a:ext cx="19944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Thomas Freudenberg</a:t>
            </a: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@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thoemmi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 </a:t>
            </a:r>
          </a:p>
        </p:txBody>
      </p:sp>
      <p:sp>
        <p:nvSpPr>
          <p:cNvPr id="13" name="Textfeld 5">
            <a:extLst>
              <a:ext uri="{FF2B5EF4-FFF2-40B4-BE49-F238E27FC236}">
                <a16:creationId xmlns:a16="http://schemas.microsoft.com/office/drawing/2014/main" id="{71D6B38D-2D5B-0A47-A781-BE839CFA0EE4}"/>
              </a:ext>
            </a:extLst>
          </p:cNvPr>
          <p:cNvSpPr txBox="1"/>
          <p:nvPr/>
        </p:nvSpPr>
        <p:spPr>
          <a:xfrm>
            <a:off x="9887180" y="6008579"/>
            <a:ext cx="1473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Alex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Dörfler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@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AlexDoerfler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5E3B8EA-2EFC-6C4C-A645-DD200B4AC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363" y="4757805"/>
            <a:ext cx="1250774" cy="125077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6AB6DEA-8446-C941-B9C0-8A4584248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5153" y="4803756"/>
            <a:ext cx="1160383" cy="120482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5C287C2-F044-C644-AA85-B4C01422F2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7180" y="4740681"/>
            <a:ext cx="1423554" cy="124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562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Middlewares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10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F250DF67-D1FF-BA48-A09D-9F1B6BDED249}"/>
              </a:ext>
            </a:extLst>
          </p:cNvPr>
          <p:cNvSpPr txBox="1"/>
          <p:nvPr/>
        </p:nvSpPr>
        <p:spPr>
          <a:xfrm>
            <a:off x="7169269" y="2136338"/>
            <a:ext cx="356800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The following middleware takes care that the value of the field is always printed in upper case. 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The above middleware first invokes the next middleware, and by doing so, gives up control and lets the rest of the pipeline do its job.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777CF-2D77-BD4D-834C-B56F0FF51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382" y="1642918"/>
            <a:ext cx="5045364" cy="345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935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</a:t>
            </a:r>
            <a:r>
              <a:rPr lang="de-DE" dirty="0" err="1"/>
              <a:t>Pagination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11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F250DF67-D1FF-BA48-A09D-9F1B6BDED249}"/>
              </a:ext>
            </a:extLst>
          </p:cNvPr>
          <p:cNvSpPr txBox="1"/>
          <p:nvPr/>
        </p:nvSpPr>
        <p:spPr>
          <a:xfrm>
            <a:off x="1551710" y="1766884"/>
            <a:ext cx="9190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Pagination is one of the most common problems that we have to solve when implementing our backend.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The challenge is to load from a large list of data exactly the data that should be displayed.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There are two common ways to implement pagination: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	- Connections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	- Offset-Pagination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Connections should be preferred to Offset Pagination.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Connections provide an abstraction which makes it easier to switch to another pagination mechanism later on.</a:t>
            </a:r>
          </a:p>
        </p:txBody>
      </p:sp>
    </p:spTree>
    <p:extLst>
      <p:ext uri="{BB962C8B-B14F-4D97-AF65-F5344CB8AC3E}">
        <p14:creationId xmlns:p14="http://schemas.microsoft.com/office/powerpoint/2010/main" val="1827953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 err="1"/>
              <a:t>Pagination</a:t>
            </a:r>
            <a:r>
              <a:rPr lang="de-DE" dirty="0"/>
              <a:t>: Connections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12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F250DF67-D1FF-BA48-A09D-9F1B6BDED249}"/>
              </a:ext>
            </a:extLst>
          </p:cNvPr>
          <p:cNvSpPr txBox="1"/>
          <p:nvPr/>
        </p:nvSpPr>
        <p:spPr>
          <a:xfrm>
            <a:off x="1300168" y="2147155"/>
            <a:ext cx="23968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Connections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 are a standardized way to expose pagination to clients.</a:t>
            </a:r>
          </a:p>
          <a:p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Instead of returning a list of entries, we return a </a:t>
            </a:r>
            <a:r>
              <a:rPr lang="en-GB" i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Connection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.</a:t>
            </a:r>
          </a:p>
          <a:p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</a:b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FEB51E-4F0D-704C-A831-8806DFFAF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142" y="1610925"/>
            <a:ext cx="6271750" cy="421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96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 err="1"/>
              <a:t>Pagination</a:t>
            </a:r>
            <a:r>
              <a:rPr lang="de-DE" dirty="0"/>
              <a:t>: Offset-</a:t>
            </a:r>
            <a:r>
              <a:rPr lang="de-DE" dirty="0" err="1"/>
              <a:t>Pagination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13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F250DF67-D1FF-BA48-A09D-9F1B6BDED249}"/>
              </a:ext>
            </a:extLst>
          </p:cNvPr>
          <p:cNvSpPr txBox="1"/>
          <p:nvPr/>
        </p:nvSpPr>
        <p:spPr>
          <a:xfrm>
            <a:off x="1300168" y="2147155"/>
            <a:ext cx="23968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The client requests parameters with a specific limit: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The number of records that need to be skipped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The number of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8B651B-F23F-4E44-A3EE-0B27E30FA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636" y="1714500"/>
            <a:ext cx="573752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603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Execute </a:t>
            </a:r>
            <a:r>
              <a:rPr lang="de-DE" dirty="0" err="1"/>
              <a:t>Pagination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14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12088-D40B-8445-80C2-E03A3642F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661" y="2027382"/>
            <a:ext cx="3734328" cy="280323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9549C9C-98E7-F141-98B6-E231A5EE56DE}"/>
              </a:ext>
            </a:extLst>
          </p:cNvPr>
          <p:cNvCxnSpPr>
            <a:cxnSpLocks/>
          </p:cNvCxnSpPr>
          <p:nvPr/>
        </p:nvCxnSpPr>
        <p:spPr>
          <a:xfrm flipV="1">
            <a:off x="5814291" y="1966801"/>
            <a:ext cx="0" cy="30762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015E2F4-C612-AC4F-B274-301F0F881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8404" y="1565019"/>
            <a:ext cx="2338998" cy="407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478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</a:t>
            </a:r>
            <a:r>
              <a:rPr lang="de-DE" dirty="0" err="1"/>
              <a:t>Projection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15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F250DF67-D1FF-BA48-A09D-9F1B6BDED249}"/>
              </a:ext>
            </a:extLst>
          </p:cNvPr>
          <p:cNvSpPr txBox="1"/>
          <p:nvPr/>
        </p:nvSpPr>
        <p:spPr>
          <a:xfrm>
            <a:off x="2059710" y="2621248"/>
            <a:ext cx="91901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aleway" pitchFamily="2" charset="77"/>
              </a:rPr>
              <a:t>Hot Chocolate projections directly projects incoming queries to the database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Goal: R</a:t>
            </a:r>
            <a:r>
              <a:rPr lang="en-GB" dirty="0">
                <a:latin typeface="Raleway" pitchFamily="2" charset="77"/>
              </a:rPr>
              <a:t>educe or even eliminate over or under fetching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Projections can be registered globally or on each separate field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Projections are required to send the filtering through the database.</a:t>
            </a:r>
          </a:p>
        </p:txBody>
      </p:sp>
    </p:spTree>
    <p:extLst>
      <p:ext uri="{BB962C8B-B14F-4D97-AF65-F5344CB8AC3E}">
        <p14:creationId xmlns:p14="http://schemas.microsoft.com/office/powerpoint/2010/main" val="2339025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</a:t>
            </a:r>
            <a:r>
              <a:rPr lang="de-DE" dirty="0" err="1"/>
              <a:t>Filtering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16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F250DF67-D1FF-BA48-A09D-9F1B6BDED249}"/>
              </a:ext>
            </a:extLst>
          </p:cNvPr>
          <p:cNvSpPr txBox="1"/>
          <p:nvPr/>
        </p:nvSpPr>
        <p:spPr>
          <a:xfrm>
            <a:off x="5172364" y="2136338"/>
            <a:ext cx="586509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You can expose complex filter objects through your GraphQL API that translates to native database queries.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Filter implementation translates filters to expression trees that are applied to </a:t>
            </a:r>
            <a:r>
              <a:rPr lang="en-GB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IQueryable</a:t>
            </a:r>
            <a:endParaRPr lang="en-GB" i="1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endParaRPr lang="en-GB" i="1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Hot Chocolate will inspect your .NET model and infer the possible filter operations from it.</a:t>
            </a:r>
          </a:p>
          <a:p>
            <a:endParaRPr lang="en-GB" i="1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You can customize the filter with a fluent API to ignore some fields from your schema and which operation are allowed.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295A4C-4552-7B4A-9938-D128E6950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343" y="1497174"/>
            <a:ext cx="3598296" cy="468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151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Custom </a:t>
            </a:r>
            <a:r>
              <a:rPr lang="de-DE" dirty="0" err="1"/>
              <a:t>Filtering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17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438842-82FC-B847-AE8E-E3E38976D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531" y="2347961"/>
            <a:ext cx="4637851" cy="26565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F1E6539-5494-ED4B-8636-55873E773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661" y="2245469"/>
            <a:ext cx="3635357" cy="2563091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151F311-ACB4-D842-A446-1B867D26D26F}"/>
              </a:ext>
            </a:extLst>
          </p:cNvPr>
          <p:cNvCxnSpPr>
            <a:cxnSpLocks/>
          </p:cNvCxnSpPr>
          <p:nvPr/>
        </p:nvCxnSpPr>
        <p:spPr>
          <a:xfrm flipV="1">
            <a:off x="6132946" y="2086874"/>
            <a:ext cx="0" cy="30762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13431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</a:t>
            </a:r>
            <a:r>
              <a:rPr lang="de-DE" dirty="0" err="1"/>
              <a:t>Execution</a:t>
            </a:r>
            <a:r>
              <a:rPr lang="de-DE" dirty="0"/>
              <a:t> </a:t>
            </a:r>
            <a:r>
              <a:rPr lang="de-DE" dirty="0" err="1"/>
              <a:t>Filtering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18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1AAE54-07B3-9442-BED5-91F24CD8A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255" y="1642280"/>
            <a:ext cx="6160655" cy="127085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FA0B3A-3B7C-DA4E-AD32-294575055F95}"/>
              </a:ext>
            </a:extLst>
          </p:cNvPr>
          <p:cNvCxnSpPr>
            <a:cxnSpLocks/>
          </p:cNvCxnSpPr>
          <p:nvPr/>
        </p:nvCxnSpPr>
        <p:spPr>
          <a:xfrm flipH="1">
            <a:off x="1801090" y="3205019"/>
            <a:ext cx="88622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9BB5163-2E31-0A42-A0D9-2613C8BD8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099" y="3429000"/>
            <a:ext cx="8083792" cy="250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4366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</a:t>
            </a:r>
            <a:r>
              <a:rPr lang="de-DE" dirty="0" err="1"/>
              <a:t>Sorting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19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F250DF67-D1FF-BA48-A09D-9F1B6BDED249}"/>
              </a:ext>
            </a:extLst>
          </p:cNvPr>
          <p:cNvSpPr txBox="1"/>
          <p:nvPr/>
        </p:nvSpPr>
        <p:spPr>
          <a:xfrm>
            <a:off x="1551710" y="1766884"/>
            <a:ext cx="91901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Sorting means, you can order a list of elements ascending and descending.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The default sort implementation translates sorting statements to expression trees that are applied to </a:t>
            </a:r>
            <a:r>
              <a:rPr lang="en-GB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IQueryable</a:t>
            </a:r>
            <a:endParaRPr lang="en-GB" i="1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206F49-4BA2-8243-A839-596ADD6C0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398" y="3429000"/>
            <a:ext cx="3429203" cy="143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710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 err="1"/>
              <a:t>Whats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plan?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2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6" name="Textfeld 11">
            <a:extLst>
              <a:ext uri="{FF2B5EF4-FFF2-40B4-BE49-F238E27FC236}">
                <a16:creationId xmlns:a16="http://schemas.microsoft.com/office/drawing/2014/main" id="{017C06BF-161C-2046-B380-C974070FB5D7}"/>
              </a:ext>
            </a:extLst>
          </p:cNvPr>
          <p:cNvSpPr txBox="1"/>
          <p:nvPr/>
        </p:nvSpPr>
        <p:spPr>
          <a:xfrm>
            <a:off x="2580147" y="2413337"/>
            <a:ext cx="428675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Structure of Hot Chocolate Project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What is Relay?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Middlewares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Pagination, Projection, Filters &amp; Sorting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D584A8-1FBC-C845-9964-7BA817C2D644}"/>
              </a:ext>
            </a:extLst>
          </p:cNvPr>
          <p:cNvSpPr/>
          <p:nvPr/>
        </p:nvSpPr>
        <p:spPr>
          <a:xfrm>
            <a:off x="2580147" y="1756918"/>
            <a:ext cx="3937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latin typeface="Raleway" pitchFamily="2" charset="77"/>
              </a:rPr>
              <a:t>In </a:t>
            </a:r>
            <a:r>
              <a:rPr lang="de-DE" b="1" dirty="0" err="1">
                <a:latin typeface="Raleway" pitchFamily="2" charset="77"/>
              </a:rPr>
              <a:t>the</a:t>
            </a:r>
            <a:r>
              <a:rPr lang="de-DE" b="1" dirty="0">
                <a:latin typeface="Raleway" pitchFamily="2" charset="77"/>
              </a:rPr>
              <a:t> </a:t>
            </a:r>
            <a:r>
              <a:rPr lang="de-DE" b="1" dirty="0" err="1">
                <a:latin typeface="Raleway" pitchFamily="2" charset="77"/>
              </a:rPr>
              <a:t>next</a:t>
            </a:r>
            <a:r>
              <a:rPr lang="de-DE" b="1" dirty="0">
                <a:latin typeface="Raleway" pitchFamily="2" charset="77"/>
              </a:rPr>
              <a:t> 3 </a:t>
            </a:r>
            <a:r>
              <a:rPr lang="de-DE" b="1" dirty="0" err="1">
                <a:latin typeface="Raleway" pitchFamily="2" charset="77"/>
              </a:rPr>
              <a:t>hours</a:t>
            </a:r>
            <a:r>
              <a:rPr lang="de-DE" b="1" dirty="0">
                <a:latin typeface="Raleway" pitchFamily="2" charset="77"/>
              </a:rPr>
              <a:t> </a:t>
            </a:r>
            <a:r>
              <a:rPr lang="de-DE" b="1" dirty="0" err="1">
                <a:latin typeface="Raleway" pitchFamily="2" charset="77"/>
              </a:rPr>
              <a:t>we</a:t>
            </a:r>
            <a:r>
              <a:rPr lang="de-DE" b="1" dirty="0">
                <a:latin typeface="Raleway" pitchFamily="2" charset="77"/>
              </a:rPr>
              <a:t> will </a:t>
            </a:r>
            <a:r>
              <a:rPr lang="de-DE" b="1" dirty="0" err="1">
                <a:latin typeface="Raleway" pitchFamily="2" charset="77"/>
              </a:rPr>
              <a:t>look</a:t>
            </a:r>
            <a:r>
              <a:rPr lang="de-DE" b="1" dirty="0">
                <a:latin typeface="Raleway" pitchFamily="2" charset="77"/>
              </a:rPr>
              <a:t> at:</a:t>
            </a:r>
          </a:p>
        </p:txBody>
      </p:sp>
    </p:spTree>
    <p:extLst>
      <p:ext uri="{BB962C8B-B14F-4D97-AF65-F5344CB8AC3E}">
        <p14:creationId xmlns:p14="http://schemas.microsoft.com/office/powerpoint/2010/main" val="1200374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👨‍🏫 Use Filtering, Pagination &amp; Sorting with Hot Chocolate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20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5" name="Textfeld 11">
            <a:extLst>
              <a:ext uri="{FF2B5EF4-FFF2-40B4-BE49-F238E27FC236}">
                <a16:creationId xmlns:a16="http://schemas.microsoft.com/office/drawing/2014/main" id="{C0DD3512-D4C7-934A-BD03-C17E14DCFF8F}"/>
              </a:ext>
            </a:extLst>
          </p:cNvPr>
          <p:cNvSpPr txBox="1"/>
          <p:nvPr/>
        </p:nvSpPr>
        <p:spPr>
          <a:xfrm>
            <a:off x="3516598" y="2430355"/>
            <a:ext cx="7467109" cy="1013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We will: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Implement basic filtering, sorting and pagination in our demo project</a:t>
            </a:r>
          </a:p>
        </p:txBody>
      </p:sp>
    </p:spTree>
    <p:extLst>
      <p:ext uri="{BB962C8B-B14F-4D97-AF65-F5344CB8AC3E}">
        <p14:creationId xmlns:p14="http://schemas.microsoft.com/office/powerpoint/2010/main" val="700143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👷‍♂️ Challenge #4: Middleware &amp; Filters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21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6" name="Textfeld 11">
            <a:extLst>
              <a:ext uri="{FF2B5EF4-FFF2-40B4-BE49-F238E27FC236}">
                <a16:creationId xmlns:a16="http://schemas.microsoft.com/office/drawing/2014/main" id="{017C06BF-161C-2046-B380-C974070FB5D7}"/>
              </a:ext>
            </a:extLst>
          </p:cNvPr>
          <p:cNvSpPr txBox="1"/>
          <p:nvPr/>
        </p:nvSpPr>
        <p:spPr>
          <a:xfrm>
            <a:off x="2409275" y="1831446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Now it's your turn!</a:t>
            </a:r>
          </a:p>
        </p:txBody>
      </p:sp>
      <p:sp>
        <p:nvSpPr>
          <p:cNvPr id="5" name="Textfeld 11">
            <a:extLst>
              <a:ext uri="{FF2B5EF4-FFF2-40B4-BE49-F238E27FC236}">
                <a16:creationId xmlns:a16="http://schemas.microsoft.com/office/drawing/2014/main" id="{C0DD3512-D4C7-934A-BD03-C17E14DCFF8F}"/>
              </a:ext>
            </a:extLst>
          </p:cNvPr>
          <p:cNvSpPr txBox="1"/>
          <p:nvPr/>
        </p:nvSpPr>
        <p:spPr>
          <a:xfrm>
            <a:off x="2409275" y="2656646"/>
            <a:ext cx="9111790" cy="459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In this exercise you learn to understand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middlewares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 and implement complex filters</a:t>
            </a:r>
          </a:p>
        </p:txBody>
      </p:sp>
      <p:pic>
        <p:nvPicPr>
          <p:cNvPr id="4098" name="Picture 2" descr="Github logo - Kostenlose sozialen medien Icons">
            <a:extLst>
              <a:ext uri="{FF2B5EF4-FFF2-40B4-BE49-F238E27FC236}">
                <a16:creationId xmlns:a16="http://schemas.microsoft.com/office/drawing/2014/main" id="{ED808690-24B8-4E4F-BEE8-C629063FA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312" y="4615788"/>
            <a:ext cx="549482" cy="549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202A11-8877-474A-85CA-44BC16F36F1C}"/>
              </a:ext>
            </a:extLst>
          </p:cNvPr>
          <p:cNvSpPr txBox="1"/>
          <p:nvPr/>
        </p:nvSpPr>
        <p:spPr>
          <a:xfrm>
            <a:off x="3120550" y="4659696"/>
            <a:ext cx="88152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latin typeface="Raleway" pitchFamily="2" charset="77"/>
              </a:rPr>
              <a:t>https://</a:t>
            </a:r>
            <a:r>
              <a:rPr lang="de-DE" sz="2400" dirty="0" err="1">
                <a:latin typeface="Raleway" pitchFamily="2" charset="77"/>
              </a:rPr>
              <a:t>github.com</a:t>
            </a:r>
            <a:r>
              <a:rPr lang="de-DE" sz="2400" dirty="0">
                <a:latin typeface="Raleway" pitchFamily="2" charset="77"/>
              </a:rPr>
              <a:t>/</a:t>
            </a:r>
            <a:r>
              <a:rPr lang="de-DE" sz="2400" dirty="0" err="1">
                <a:latin typeface="Raleway" pitchFamily="2" charset="77"/>
              </a:rPr>
              <a:t>CloudKlabauter</a:t>
            </a:r>
            <a:r>
              <a:rPr lang="de-DE" sz="2400" dirty="0">
                <a:latin typeface="Raleway" pitchFamily="2" charset="77"/>
              </a:rPr>
              <a:t>/</a:t>
            </a:r>
            <a:r>
              <a:rPr lang="de-DE" sz="2400" dirty="0" err="1">
                <a:latin typeface="Raleway" pitchFamily="2" charset="77"/>
              </a:rPr>
              <a:t>HotChocolateWorkshop</a:t>
            </a:r>
            <a:endParaRPr lang="de-DE" sz="2400" dirty="0">
              <a:latin typeface="Ralewa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72511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de-D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☕️ Coffee Brake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22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5" name="Textfeld 11">
            <a:extLst>
              <a:ext uri="{FF2B5EF4-FFF2-40B4-BE49-F238E27FC236}">
                <a16:creationId xmlns:a16="http://schemas.microsoft.com/office/drawing/2014/main" id="{C0DD3512-D4C7-934A-BD03-C17E14DCFF8F}"/>
              </a:ext>
            </a:extLst>
          </p:cNvPr>
          <p:cNvSpPr txBox="1"/>
          <p:nvPr/>
        </p:nvSpPr>
        <p:spPr>
          <a:xfrm>
            <a:off x="4639630" y="2476537"/>
            <a:ext cx="3220753" cy="1689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We break for 15 min!</a:t>
            </a:r>
          </a:p>
          <a:p>
            <a:pPr algn="ctr">
              <a:lnSpc>
                <a:spcPct val="150000"/>
              </a:lnSpc>
            </a:pP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pPr algn="ctr">
              <a:lnSpc>
                <a:spcPct val="150000"/>
              </a:lnSpc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Enjoy your coffee!</a:t>
            </a:r>
          </a:p>
        </p:txBody>
      </p:sp>
    </p:spTree>
    <p:extLst>
      <p:ext uri="{BB962C8B-B14F-4D97-AF65-F5344CB8AC3E}">
        <p14:creationId xmlns:p14="http://schemas.microsoft.com/office/powerpoint/2010/main" val="1110682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a GraphQL Project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3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6" name="Textfeld 11">
            <a:extLst>
              <a:ext uri="{FF2B5EF4-FFF2-40B4-BE49-F238E27FC236}">
                <a16:creationId xmlns:a16="http://schemas.microsoft.com/office/drawing/2014/main" id="{017C06BF-161C-2046-B380-C974070FB5D7}"/>
              </a:ext>
            </a:extLst>
          </p:cNvPr>
          <p:cNvSpPr txBox="1"/>
          <p:nvPr/>
        </p:nvSpPr>
        <p:spPr>
          <a:xfrm>
            <a:off x="3840910" y="1512154"/>
            <a:ext cx="689644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You can structure your project with the following rules: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Collect all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DataLoaders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 in one folder</a:t>
            </a:r>
          </a:p>
          <a:p>
            <a:pPr>
              <a:lnSpc>
                <a:spcPct val="150000"/>
              </a:lnSpc>
            </a:pP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DbContext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 and Data Entities in a Data Folder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All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ObjectType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 Resolvers in one Folder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Separate all Query Topics (Speaker, Sessions, ..) in own Folders.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	- Queries, Mutation &amp; Subscriptions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	- Input &amp; Payload Definitions/Classes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EFD682-0C14-B34D-AB84-89BDC4F3D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65563"/>
            <a:ext cx="2633868" cy="44374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BA49F3-9FE8-CA45-9202-60E7795097BC}"/>
              </a:ext>
            </a:extLst>
          </p:cNvPr>
          <p:cNvSpPr txBox="1"/>
          <p:nvPr/>
        </p:nvSpPr>
        <p:spPr>
          <a:xfrm>
            <a:off x="3840910" y="5633726"/>
            <a:ext cx="7212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>
                <a:latin typeface="Raleway" pitchFamily="2" charset="77"/>
              </a:rPr>
              <a:t>⚠️ This </a:t>
            </a:r>
            <a:r>
              <a:rPr lang="de-DE" i="1" dirty="0" err="1">
                <a:latin typeface="Raleway" pitchFamily="2" charset="77"/>
              </a:rPr>
              <a:t>is</a:t>
            </a:r>
            <a:r>
              <a:rPr lang="de-DE" i="1" dirty="0">
                <a:latin typeface="Raleway" pitchFamily="2" charset="77"/>
              </a:rPr>
              <a:t> </a:t>
            </a:r>
            <a:r>
              <a:rPr lang="de-DE" i="1" dirty="0" err="1">
                <a:latin typeface="Raleway" pitchFamily="2" charset="77"/>
              </a:rPr>
              <a:t>only</a:t>
            </a:r>
            <a:r>
              <a:rPr lang="de-DE" i="1" dirty="0">
                <a:latin typeface="Raleway" pitchFamily="2" charset="77"/>
              </a:rPr>
              <a:t> a </a:t>
            </a:r>
            <a:r>
              <a:rPr lang="de-DE" i="1" dirty="0" err="1">
                <a:latin typeface="Raleway" pitchFamily="2" charset="77"/>
              </a:rPr>
              <a:t>suggestion</a:t>
            </a:r>
            <a:r>
              <a:rPr lang="de-DE" i="1" dirty="0">
                <a:latin typeface="Raleway" pitchFamily="2" charset="77"/>
              </a:rPr>
              <a:t> </a:t>
            </a:r>
            <a:r>
              <a:rPr lang="de-DE" i="1" dirty="0" err="1">
                <a:latin typeface="Raleway" pitchFamily="2" charset="77"/>
              </a:rPr>
              <a:t>and</a:t>
            </a:r>
            <a:r>
              <a:rPr lang="de-DE" i="1" dirty="0">
                <a:latin typeface="Raleway" pitchFamily="2" charset="77"/>
              </a:rPr>
              <a:t> </a:t>
            </a:r>
            <a:r>
              <a:rPr lang="de-DE" i="1" dirty="0" err="1">
                <a:latin typeface="Raleway" pitchFamily="2" charset="77"/>
              </a:rPr>
              <a:t>is</a:t>
            </a:r>
            <a:r>
              <a:rPr lang="de-DE" i="1" dirty="0">
                <a:latin typeface="Raleway" pitchFamily="2" charset="77"/>
              </a:rPr>
              <a:t> not </a:t>
            </a:r>
            <a:r>
              <a:rPr lang="de-DE" i="1" dirty="0" err="1">
                <a:latin typeface="Raleway" pitchFamily="2" charset="77"/>
              </a:rPr>
              <a:t>applicable</a:t>
            </a:r>
            <a:r>
              <a:rPr lang="de-DE" i="1" dirty="0">
                <a:latin typeface="Raleway" pitchFamily="2" charset="77"/>
              </a:rPr>
              <a:t> </a:t>
            </a:r>
            <a:r>
              <a:rPr lang="de-DE" i="1" dirty="0" err="1">
                <a:latin typeface="Raleway" pitchFamily="2" charset="77"/>
              </a:rPr>
              <a:t>to</a:t>
            </a:r>
            <a:r>
              <a:rPr lang="de-DE" i="1" dirty="0">
                <a:latin typeface="Raleway" pitchFamily="2" charset="77"/>
              </a:rPr>
              <a:t> </a:t>
            </a:r>
            <a:r>
              <a:rPr lang="de-DE" i="1" dirty="0" err="1">
                <a:latin typeface="Raleway" pitchFamily="2" charset="77"/>
              </a:rPr>
              <a:t>every</a:t>
            </a:r>
            <a:r>
              <a:rPr lang="de-DE" i="1" dirty="0">
                <a:latin typeface="Raleway" pitchFamily="2" charset="77"/>
              </a:rPr>
              <a:t> </a:t>
            </a:r>
            <a:r>
              <a:rPr lang="de-DE" i="1" dirty="0" err="1">
                <a:latin typeface="Raleway" pitchFamily="2" charset="77"/>
              </a:rPr>
              <a:t>scenario</a:t>
            </a:r>
            <a:endParaRPr lang="de-DE" i="1" dirty="0">
              <a:latin typeface="Ralewa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61588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Relay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4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F250DF67-D1FF-BA48-A09D-9F1B6BDED249}"/>
              </a:ext>
            </a:extLst>
          </p:cNvPr>
          <p:cNvSpPr txBox="1"/>
          <p:nvPr/>
        </p:nvSpPr>
        <p:spPr>
          <a:xfrm>
            <a:off x="1729049" y="1983847"/>
            <a:ext cx="962475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Relay is a JavaScript framework for building data-driven React applications with GraphQL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Developed &amp; used by Facebook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Relay proposes some schema design principles for GraphQL servers in order to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more efficiently fetch,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refetch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 and cache entities on the client</a:t>
            </a:r>
          </a:p>
        </p:txBody>
      </p:sp>
    </p:spTree>
    <p:extLst>
      <p:ext uri="{BB962C8B-B14F-4D97-AF65-F5344CB8AC3E}">
        <p14:creationId xmlns:p14="http://schemas.microsoft.com/office/powerpoint/2010/main" val="757128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Global </a:t>
            </a:r>
            <a:r>
              <a:rPr lang="de-DE" dirty="0" err="1"/>
              <a:t>identifiers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5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F250DF67-D1FF-BA48-A09D-9F1B6BDED249}"/>
              </a:ext>
            </a:extLst>
          </p:cNvPr>
          <p:cNvSpPr txBox="1"/>
          <p:nvPr/>
        </p:nvSpPr>
        <p:spPr>
          <a:xfrm>
            <a:off x="1729049" y="1983847"/>
            <a:ext cx="904446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ID Fields are used by GraphQL clients to build a flat cache with the unique identifier.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This can become a problem if two records of different types have the same IDs.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Hot Chocolate solving this problem with: Global identifiers.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A global identifier is a base64 string which contains the following information: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	- Type of the entity</a:t>
            </a: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	- ID of the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entitiy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	- Datatype of the ID</a:t>
            </a:r>
          </a:p>
        </p:txBody>
      </p:sp>
    </p:spTree>
    <p:extLst>
      <p:ext uri="{BB962C8B-B14F-4D97-AF65-F5344CB8AC3E}">
        <p14:creationId xmlns:p14="http://schemas.microsoft.com/office/powerpoint/2010/main" val="942278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Global </a:t>
            </a:r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Identification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6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F250DF67-D1FF-BA48-A09D-9F1B6BDED249}"/>
              </a:ext>
            </a:extLst>
          </p:cNvPr>
          <p:cNvSpPr txBox="1"/>
          <p:nvPr/>
        </p:nvSpPr>
        <p:spPr>
          <a:xfrm>
            <a:off x="1705958" y="2240720"/>
            <a:ext cx="35876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The schema provide a standard mechanism for asking for an object by ID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Objects with identifiers are referred as “nodes”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6BB88C-4441-1844-97FE-5F46558EF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14" y="1983847"/>
            <a:ext cx="3587679" cy="226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307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👨‍🏫 Use Relay with Hot Chocolate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7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5" name="Textfeld 11">
            <a:extLst>
              <a:ext uri="{FF2B5EF4-FFF2-40B4-BE49-F238E27FC236}">
                <a16:creationId xmlns:a16="http://schemas.microsoft.com/office/drawing/2014/main" id="{C0DD3512-D4C7-934A-BD03-C17E14DCFF8F}"/>
              </a:ext>
            </a:extLst>
          </p:cNvPr>
          <p:cNvSpPr txBox="1"/>
          <p:nvPr/>
        </p:nvSpPr>
        <p:spPr>
          <a:xfrm>
            <a:off x="3516598" y="2430355"/>
            <a:ext cx="4798108" cy="14286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We will: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Activate the Relay pattern in Hot Chocolate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Implement a basic Error Handling</a:t>
            </a:r>
          </a:p>
        </p:txBody>
      </p:sp>
    </p:spTree>
    <p:extLst>
      <p:ext uri="{BB962C8B-B14F-4D97-AF65-F5344CB8AC3E}">
        <p14:creationId xmlns:p14="http://schemas.microsoft.com/office/powerpoint/2010/main" val="1637340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👷‍♂️ Challenge #3: GraphQL schema design approaches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8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6" name="Textfeld 11">
            <a:extLst>
              <a:ext uri="{FF2B5EF4-FFF2-40B4-BE49-F238E27FC236}">
                <a16:creationId xmlns:a16="http://schemas.microsoft.com/office/drawing/2014/main" id="{017C06BF-161C-2046-B380-C974070FB5D7}"/>
              </a:ext>
            </a:extLst>
          </p:cNvPr>
          <p:cNvSpPr txBox="1"/>
          <p:nvPr/>
        </p:nvSpPr>
        <p:spPr>
          <a:xfrm>
            <a:off x="2409275" y="1831446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Now it's your turn!</a:t>
            </a:r>
          </a:p>
        </p:txBody>
      </p:sp>
      <p:sp>
        <p:nvSpPr>
          <p:cNvPr id="5" name="Textfeld 11">
            <a:extLst>
              <a:ext uri="{FF2B5EF4-FFF2-40B4-BE49-F238E27FC236}">
                <a16:creationId xmlns:a16="http://schemas.microsoft.com/office/drawing/2014/main" id="{C0DD3512-D4C7-934A-BD03-C17E14DCFF8F}"/>
              </a:ext>
            </a:extLst>
          </p:cNvPr>
          <p:cNvSpPr txBox="1"/>
          <p:nvPr/>
        </p:nvSpPr>
        <p:spPr>
          <a:xfrm>
            <a:off x="2409275" y="2656646"/>
            <a:ext cx="7805342" cy="874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In this exercise you will implement the node pattern and get your code 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into a good structure.</a:t>
            </a:r>
          </a:p>
        </p:txBody>
      </p:sp>
      <p:pic>
        <p:nvPicPr>
          <p:cNvPr id="4098" name="Picture 2" descr="Github logo - Kostenlose sozialen medien Icons">
            <a:extLst>
              <a:ext uri="{FF2B5EF4-FFF2-40B4-BE49-F238E27FC236}">
                <a16:creationId xmlns:a16="http://schemas.microsoft.com/office/drawing/2014/main" id="{ED808690-24B8-4E4F-BEE8-C629063FA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312" y="4615788"/>
            <a:ext cx="549482" cy="549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202A11-8877-474A-85CA-44BC16F36F1C}"/>
              </a:ext>
            </a:extLst>
          </p:cNvPr>
          <p:cNvSpPr txBox="1"/>
          <p:nvPr/>
        </p:nvSpPr>
        <p:spPr>
          <a:xfrm>
            <a:off x="3120550" y="4659696"/>
            <a:ext cx="88152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latin typeface="Raleway" pitchFamily="2" charset="77"/>
              </a:rPr>
              <a:t>https://</a:t>
            </a:r>
            <a:r>
              <a:rPr lang="de-DE" sz="2400" dirty="0" err="1">
                <a:latin typeface="Raleway" pitchFamily="2" charset="77"/>
              </a:rPr>
              <a:t>github.com</a:t>
            </a:r>
            <a:r>
              <a:rPr lang="de-DE" sz="2400" dirty="0">
                <a:latin typeface="Raleway" pitchFamily="2" charset="77"/>
              </a:rPr>
              <a:t>/</a:t>
            </a:r>
            <a:r>
              <a:rPr lang="de-DE" sz="2400" dirty="0" err="1">
                <a:latin typeface="Raleway" pitchFamily="2" charset="77"/>
              </a:rPr>
              <a:t>CloudKlabauter</a:t>
            </a:r>
            <a:r>
              <a:rPr lang="de-DE" sz="2400" dirty="0">
                <a:latin typeface="Raleway" pitchFamily="2" charset="77"/>
              </a:rPr>
              <a:t>/</a:t>
            </a:r>
            <a:r>
              <a:rPr lang="de-DE" sz="2400" dirty="0" err="1">
                <a:latin typeface="Raleway" pitchFamily="2" charset="77"/>
              </a:rPr>
              <a:t>HotChocolateWorkshop</a:t>
            </a:r>
            <a:endParaRPr lang="de-DE" sz="2400" dirty="0">
              <a:latin typeface="Ralewa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02998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60182-CA33-48F6-BC1E-0304724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>
              <a:lnSpc>
                <a:spcPct val="150000"/>
              </a:lnSpc>
            </a:pPr>
            <a:r>
              <a:rPr lang="de-DE" dirty="0"/>
              <a:t>GraphQL: Middlewares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2D7581-15AB-453A-8172-2DD260D4A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62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5CA576C-67C8-4CE2-9686-DB10934C823F}" type="slidenum">
              <a:rPr lang="de-DE" b="1" smtClean="0"/>
              <a:pPr/>
              <a:t>9</a:t>
            </a:fld>
            <a:r>
              <a:rPr lang="de-DE"/>
              <a:t> </a:t>
            </a:r>
            <a:r>
              <a:rPr lang="de-DE">
                <a:solidFill>
                  <a:srgbClr val="4F4F4F"/>
                </a:solidFill>
              </a:rPr>
              <a:t>| cloudklabauter.de</a:t>
            </a:r>
          </a:p>
        </p:txBody>
      </p:sp>
      <p:sp>
        <p:nvSpPr>
          <p:cNvPr id="8" name="Textfeld 11">
            <a:extLst>
              <a:ext uri="{FF2B5EF4-FFF2-40B4-BE49-F238E27FC236}">
                <a16:creationId xmlns:a16="http://schemas.microsoft.com/office/drawing/2014/main" id="{F250DF67-D1FF-BA48-A09D-9F1B6BDED249}"/>
              </a:ext>
            </a:extLst>
          </p:cNvPr>
          <p:cNvSpPr txBox="1"/>
          <p:nvPr/>
        </p:nvSpPr>
        <p:spPr>
          <a:xfrm>
            <a:off x="1262613" y="1586684"/>
            <a:ext cx="35680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The field middleware is one of the foundational components in Hot Chocolate.</a:t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</a:b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</a:b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For example: The ID transformation from internal IDs to global object identifiers, are a field middleware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itchFamily="2" charset="77"/>
              </a:rPr>
              <a:t>Each middleware knows about the next middleware component in its chain </a:t>
            </a: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  <a:p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BFD906-52DC-2540-95EA-5EFC7B4A3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0214" y="2255982"/>
            <a:ext cx="41275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801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CloudKlabauter">
      <a:dk1>
        <a:sysClr val="windowText" lastClr="000000"/>
      </a:dk1>
      <a:lt1>
        <a:sysClr val="window" lastClr="FFFFFF"/>
      </a:lt1>
      <a:dk2>
        <a:srgbClr val="4D4D4D"/>
      </a:dk2>
      <a:lt2>
        <a:srgbClr val="E7E6E6"/>
      </a:lt2>
      <a:accent1>
        <a:srgbClr val="00638C"/>
      </a:accent1>
      <a:accent2>
        <a:srgbClr val="F28E19"/>
      </a:accent2>
      <a:accent3>
        <a:srgbClr val="2465A9"/>
      </a:accent3>
      <a:accent4>
        <a:srgbClr val="D94813"/>
      </a:accent4>
      <a:accent5>
        <a:srgbClr val="D8F9FF"/>
      </a:accent5>
      <a:accent6>
        <a:srgbClr val="2AABD9"/>
      </a:accent6>
      <a:hlink>
        <a:srgbClr val="23BCE9"/>
      </a:hlink>
      <a:folHlink>
        <a:srgbClr val="0092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505</TotalTime>
  <Words>908</Words>
  <Application>Microsoft Macintosh PowerPoint</Application>
  <PresentationFormat>Widescreen</PresentationFormat>
  <Paragraphs>143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OpenSans</vt:lpstr>
      <vt:lpstr>Raleway</vt:lpstr>
      <vt:lpstr>Segoe UI Light</vt:lpstr>
      <vt:lpstr>Office</vt:lpstr>
      <vt:lpstr>GraphQL with Hot Chocolate</vt:lpstr>
      <vt:lpstr>Whats the plan?</vt:lpstr>
      <vt:lpstr>How to structure a GraphQL Project</vt:lpstr>
      <vt:lpstr>GraphQL: Relay</vt:lpstr>
      <vt:lpstr>GraphQL: Global identifiers</vt:lpstr>
      <vt:lpstr>GraphQL: Global Object Identification</vt:lpstr>
      <vt:lpstr>👨‍🏫 Use Relay with Hot Chocolate</vt:lpstr>
      <vt:lpstr>👷‍♂️ Challenge #3: GraphQL schema design approaches</vt:lpstr>
      <vt:lpstr>GraphQL: Middlewares</vt:lpstr>
      <vt:lpstr>GraphQL: Middlewares </vt:lpstr>
      <vt:lpstr>GraphQL: Pagination </vt:lpstr>
      <vt:lpstr>Pagination: Connections </vt:lpstr>
      <vt:lpstr>Pagination: Offset-Pagination </vt:lpstr>
      <vt:lpstr>GraphQL: Execute Pagination </vt:lpstr>
      <vt:lpstr>GraphQL: Projection </vt:lpstr>
      <vt:lpstr>GraphQL: Filtering </vt:lpstr>
      <vt:lpstr>GraphQL: Custom Filtering </vt:lpstr>
      <vt:lpstr>GraphQL: Execution Filtering </vt:lpstr>
      <vt:lpstr>GraphQL: Sorting </vt:lpstr>
      <vt:lpstr>👨‍🏫 Use Filtering, Pagination &amp; Sorting with Hot Chocolate</vt:lpstr>
      <vt:lpstr>👷‍♂️ Challenge #4: Middleware &amp; Filters</vt:lpstr>
      <vt:lpstr>☕️ Coffee Brake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Kilian Neumair</dc:creator>
  <cp:lastModifiedBy>Robert Meyer</cp:lastModifiedBy>
  <cp:revision>153</cp:revision>
  <dcterms:created xsi:type="dcterms:W3CDTF">2021-11-29T17:32:57Z</dcterms:created>
  <dcterms:modified xsi:type="dcterms:W3CDTF">2021-12-02T16:14:34Z</dcterms:modified>
</cp:coreProperties>
</file>

<file path=docProps/thumbnail.jpeg>
</file>